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58" r:id="rId3"/>
    <p:sldId id="259" r:id="rId4"/>
    <p:sldId id="257" r:id="rId5"/>
    <p:sldId id="256" r:id="rId6"/>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586" y="113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b="1" i="0" u="none" strike="noStrike" baseline="0">
                <a:solidFill>
                  <a:srgbClr val="000000"/>
                </a:solidFill>
                <a:latin typeface="Calibri"/>
                <a:ea typeface="Calibri"/>
                <a:cs typeface="Calibri"/>
              </a:defRPr>
            </a:pPr>
            <a:r>
              <a:rPr lang="en-US"/>
              <a:t>Group Goal Success: Family and Personal Support</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5.0'!$C$23:$C$24</c:f>
              <c:strCache>
                <c:ptCount val="2"/>
                <c:pt idx="0">
                  <c:v>Average Goal</c:v>
                </c:pt>
                <c:pt idx="1">
                  <c:v>Average Total</c:v>
                </c:pt>
              </c:strCache>
            </c:strRef>
          </c:cat>
          <c:val>
            <c:numRef>
              <c:f>'4.0 and 5.0'!$E$23:$E$24</c:f>
              <c:numCache>
                <c:formatCode>0.0</c:formatCode>
                <c:ptCount val="2"/>
                <c:pt idx="0">
                  <c:v>25</c:v>
                </c:pt>
                <c:pt idx="1">
                  <c:v>22.466666666666661</c:v>
                </c:pt>
              </c:numCache>
            </c:numRef>
          </c:val>
        </c:ser>
        <c:dLbls>
          <c:showLegendKey val="0"/>
          <c:showVal val="1"/>
          <c:showCatName val="0"/>
          <c:showSerName val="0"/>
          <c:showPercent val="0"/>
          <c:showBubbleSize val="0"/>
        </c:dLbls>
        <c:gapWidth val="150"/>
        <c:axId val="99215616"/>
        <c:axId val="100308096"/>
      </c:barChart>
      <c:catAx>
        <c:axId val="99215616"/>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00308096"/>
        <c:crosses val="autoZero"/>
        <c:auto val="1"/>
        <c:lblAlgn val="ctr"/>
        <c:lblOffset val="100"/>
        <c:noMultiLvlLbl val="0"/>
      </c:catAx>
      <c:valAx>
        <c:axId val="100308096"/>
        <c:scaling>
          <c:orientation val="minMax"/>
          <c:min val="0"/>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99215616"/>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Family and Personal Support: Group Averages</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5.0'!$A$22:$A$25</c:f>
              <c:strCache>
                <c:ptCount val="4"/>
                <c:pt idx="0">
                  <c:v>Creative Management</c:v>
                </c:pt>
                <c:pt idx="1">
                  <c:v>Emotional</c:v>
                </c:pt>
                <c:pt idx="2">
                  <c:v>Daily Problem Solving</c:v>
                </c:pt>
                <c:pt idx="3">
                  <c:v>Role Model</c:v>
                </c:pt>
              </c:strCache>
            </c:strRef>
          </c:cat>
          <c:val>
            <c:numRef>
              <c:f>'4.0 and 5.0'!$E$27:$E$30</c:f>
              <c:numCache>
                <c:formatCode>0.0</c:formatCode>
                <c:ptCount val="4"/>
                <c:pt idx="0">
                  <c:v>4.0666666666666664</c:v>
                </c:pt>
                <c:pt idx="1">
                  <c:v>7</c:v>
                </c:pt>
                <c:pt idx="2">
                  <c:v>6.8</c:v>
                </c:pt>
                <c:pt idx="3">
                  <c:v>4.5999999999999996</c:v>
                </c:pt>
              </c:numCache>
            </c:numRef>
          </c:val>
        </c:ser>
        <c:dLbls>
          <c:showLegendKey val="0"/>
          <c:showVal val="1"/>
          <c:showCatName val="0"/>
          <c:showSerName val="0"/>
          <c:showPercent val="0"/>
          <c:showBubbleSize val="0"/>
        </c:dLbls>
        <c:gapWidth val="150"/>
        <c:axId val="102183296"/>
        <c:axId val="102185984"/>
      </c:barChart>
      <c:catAx>
        <c:axId val="102183296"/>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02185984"/>
        <c:crosses val="autoZero"/>
        <c:auto val="1"/>
        <c:lblAlgn val="ctr"/>
        <c:lblOffset val="100"/>
        <c:noMultiLvlLbl val="0"/>
      </c:catAx>
      <c:valAx>
        <c:axId val="102185984"/>
        <c:scaling>
          <c:orientation val="minMax"/>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102183296"/>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Group Goal Success: Performance Support</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12700">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5.0'!$C$35:$C$36</c:f>
              <c:strCache>
                <c:ptCount val="2"/>
                <c:pt idx="0">
                  <c:v>Average Goal</c:v>
                </c:pt>
                <c:pt idx="1">
                  <c:v>Average Total</c:v>
                </c:pt>
              </c:strCache>
            </c:strRef>
          </c:cat>
          <c:val>
            <c:numRef>
              <c:f>'4.0 and 5.0'!$E$35:$E$36</c:f>
              <c:numCache>
                <c:formatCode>0.0</c:formatCode>
                <c:ptCount val="2"/>
                <c:pt idx="0">
                  <c:v>25.133333333333319</c:v>
                </c:pt>
                <c:pt idx="1">
                  <c:v>23.8</c:v>
                </c:pt>
              </c:numCache>
            </c:numRef>
          </c:val>
        </c:ser>
        <c:dLbls>
          <c:showLegendKey val="0"/>
          <c:showVal val="1"/>
          <c:showCatName val="0"/>
          <c:showSerName val="0"/>
          <c:showPercent val="0"/>
          <c:showBubbleSize val="0"/>
        </c:dLbls>
        <c:gapWidth val="150"/>
        <c:axId val="102241408"/>
        <c:axId val="102248448"/>
      </c:barChart>
      <c:catAx>
        <c:axId val="102241408"/>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02248448"/>
        <c:crosses val="autoZero"/>
        <c:auto val="1"/>
        <c:lblAlgn val="ctr"/>
        <c:lblOffset val="100"/>
        <c:noMultiLvlLbl val="0"/>
      </c:catAx>
      <c:valAx>
        <c:axId val="102248448"/>
        <c:scaling>
          <c:orientation val="minMax"/>
          <c:min val="0"/>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102241408"/>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3175">
      <a:solidFill>
        <a:srgbClr val="FFFFFF"/>
      </a:solidFill>
      <a:prstDash val="solid"/>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Performance Support: Group Averages</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12700">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5.0'!$A$34:$A$37</c:f>
              <c:strCache>
                <c:ptCount val="4"/>
                <c:pt idx="0">
                  <c:v>Feedback &amp; Coaching</c:v>
                </c:pt>
                <c:pt idx="1">
                  <c:v>Measurement &amp; Direction</c:v>
                </c:pt>
                <c:pt idx="2">
                  <c:v>Providing Resources</c:v>
                </c:pt>
                <c:pt idx="3">
                  <c:v>Support for Change</c:v>
                </c:pt>
              </c:strCache>
            </c:strRef>
          </c:cat>
          <c:val>
            <c:numRef>
              <c:f>'4.0 and 5.0'!$E$39:$E$42</c:f>
              <c:numCache>
                <c:formatCode>0.0</c:formatCode>
                <c:ptCount val="4"/>
                <c:pt idx="0">
                  <c:v>7.1333333333333329</c:v>
                </c:pt>
                <c:pt idx="1">
                  <c:v>5.666666666666667</c:v>
                </c:pt>
                <c:pt idx="2">
                  <c:v>5.1333333333333329</c:v>
                </c:pt>
                <c:pt idx="3">
                  <c:v>5.8666666666666663</c:v>
                </c:pt>
              </c:numCache>
            </c:numRef>
          </c:val>
        </c:ser>
        <c:dLbls>
          <c:showLegendKey val="0"/>
          <c:showVal val="1"/>
          <c:showCatName val="0"/>
          <c:showSerName val="0"/>
          <c:showPercent val="0"/>
          <c:showBubbleSize val="0"/>
        </c:dLbls>
        <c:gapWidth val="150"/>
        <c:axId val="102255616"/>
        <c:axId val="102266752"/>
      </c:barChart>
      <c:catAx>
        <c:axId val="102255616"/>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02266752"/>
        <c:crosses val="autoZero"/>
        <c:auto val="1"/>
        <c:lblAlgn val="ctr"/>
        <c:lblOffset val="100"/>
        <c:noMultiLvlLbl val="0"/>
      </c:catAx>
      <c:valAx>
        <c:axId val="102266752"/>
        <c:scaling>
          <c:orientation val="minMax"/>
          <c:max val="8"/>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102255616"/>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5F1274-7EC5-4968-9BEB-186584945460}"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5F1274-7EC5-4968-9BEB-186584945460}"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5F1274-7EC5-4968-9BEB-186584945460}"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C65F1274-7EC5-4968-9BEB-186584945460}"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472901C0-61EA-469F-991C-A4C7509561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Group </a:t>
            </a:r>
            <a:r>
              <a:rPr lang="en-US" b="1" smtClean="0"/>
              <a:t>Feedback Handout, </a:t>
            </a:r>
            <a:r>
              <a:rPr lang="en-US" b="1" dirty="0" smtClean="0"/>
              <a:t>Trial 1</a:t>
            </a:r>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a:t>
            </a:r>
            <a:r>
              <a:rPr lang="en-US" b="0" i="1"/>
              <a:t>Tracking </a:t>
            </a:r>
            <a:r>
              <a:rPr lang="en-US" b="0" i="1"/>
              <a:t>Paper Version</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5851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rcRect/>
          <a:stretch>
            <a:fillRect/>
          </a:stretch>
        </p:blipFill>
        <p:spPr bwMode="auto">
          <a:xfrm>
            <a:off x="366227" y="2532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921515" y="279489"/>
            <a:ext cx="5477793" cy="732980"/>
          </a:xfrm>
          <a:prstGeom prst="rect">
            <a:avLst/>
          </a:prstGeom>
          <a:noFill/>
          <a:ln w="9525">
            <a:noFill/>
            <a:miter lim="800000"/>
            <a:headEnd/>
            <a:tailEnd/>
          </a:ln>
        </p:spPr>
      </p:pic>
      <p:sp>
        <p:nvSpPr>
          <p:cNvPr id="5" name="TextBox 4"/>
          <p:cNvSpPr txBox="1"/>
          <p:nvPr/>
        </p:nvSpPr>
        <p:spPr>
          <a:xfrm>
            <a:off x="3103913"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pic>
        <p:nvPicPr>
          <p:cNvPr id="6" name="Picture 5"/>
          <p:cNvPicPr>
            <a:picLocks noChangeAspect="1"/>
          </p:cNvPicPr>
          <p:nvPr/>
        </p:nvPicPr>
        <p:blipFill>
          <a:blip r:embed="rId4"/>
          <a:stretch>
            <a:fillRect/>
          </a:stretch>
        </p:blipFill>
        <p:spPr>
          <a:xfrm>
            <a:off x="7601623" y="346317"/>
            <a:ext cx="600364" cy="582706"/>
          </a:xfrm>
          <a:prstGeom prst="rect">
            <a:avLst/>
          </a:prstGeom>
        </p:spPr>
      </p:pic>
      <p:sp>
        <p:nvSpPr>
          <p:cNvPr id="11" name="TextBox 10"/>
          <p:cNvSpPr txBox="1"/>
          <p:nvPr/>
        </p:nvSpPr>
        <p:spPr>
          <a:xfrm>
            <a:off x="4848415" y="1473201"/>
            <a:ext cx="3949700" cy="1569648"/>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effort!</a:t>
            </a:r>
            <a:endParaRPr lang="en-US" sz="1600" dirty="0" smtClean="0">
              <a:latin typeface="Cambria"/>
              <a:cs typeface="Cambria"/>
            </a:endParaRPr>
          </a:p>
          <a:p>
            <a:r>
              <a:rPr lang="en-US" sz="1600" dirty="0" smtClean="0">
                <a:latin typeface="Cambria"/>
                <a:cs typeface="Cambria"/>
              </a:rPr>
              <a:t>As a group, you recorded a total of </a:t>
            </a:r>
            <a:r>
              <a:rPr lang="en-US" sz="1600" u="sng" dirty="0" smtClean="0">
                <a:latin typeface="Cambria"/>
                <a:cs typeface="Cambria"/>
              </a:rPr>
              <a:t>694</a:t>
            </a:r>
            <a:r>
              <a:rPr lang="en-US" sz="1600" dirty="0" smtClean="0">
                <a:latin typeface="Cambria"/>
                <a:cs typeface="Cambria"/>
              </a:rPr>
              <a:t> supportive behaviors on your iPods over the two-week period!  This excellent effort shows that you really care about the people you manage.</a:t>
            </a:r>
            <a:endParaRPr lang="en-US" sz="1600" dirty="0">
              <a:latin typeface="Cambria"/>
              <a:cs typeface="Cambria"/>
            </a:endParaRPr>
          </a:p>
        </p:txBody>
      </p:sp>
      <p:sp>
        <p:nvSpPr>
          <p:cNvPr id="12" name="TextBox 11"/>
          <p:cNvSpPr txBox="1"/>
          <p:nvPr/>
        </p:nvSpPr>
        <p:spPr>
          <a:xfrm>
            <a:off x="4848415" y="3824323"/>
            <a:ext cx="3949700" cy="2462200"/>
          </a:xfrm>
          <a:prstGeom prst="rect">
            <a:avLst/>
          </a:prstGeom>
          <a:solidFill>
            <a:srgbClr val="E6B9B8">
              <a:alpha val="40000"/>
            </a:srgbClr>
          </a:solidFill>
          <a:ln>
            <a:solidFill>
              <a:schemeClr val="tx1"/>
            </a:solidFill>
          </a:ln>
        </p:spPr>
        <p:txBody>
          <a:bodyPr wrap="square" lIns="91429" tIns="45714" rIns="91429" bIns="45714" rtlCol="0">
            <a:spAutoFit/>
          </a:bodyPr>
          <a:lstStyle/>
          <a:p>
            <a:pPr>
              <a:spcAft>
                <a:spcPts val="600"/>
              </a:spcAft>
            </a:pPr>
            <a:r>
              <a:rPr lang="en-US" sz="1600" b="1" i="1" u="sng" dirty="0">
                <a:latin typeface="Cambria"/>
                <a:cs typeface="Cambria"/>
              </a:rPr>
              <a:t>Family and Personal </a:t>
            </a:r>
            <a:r>
              <a:rPr lang="en-US" sz="1600" b="1" i="1" u="sng" dirty="0" smtClean="0">
                <a:latin typeface="Cambria"/>
                <a:cs typeface="Cambria"/>
              </a:rPr>
              <a:t>Support Highlights</a:t>
            </a:r>
            <a:r>
              <a:rPr lang="en-US" sz="1600" b="1" u="sng" dirty="0" smtClean="0">
                <a:latin typeface="Cambria"/>
                <a:cs typeface="Cambria"/>
              </a:rPr>
              <a:t>:</a:t>
            </a:r>
          </a:p>
          <a:p>
            <a:pPr>
              <a:spcAft>
                <a:spcPts val="600"/>
              </a:spcAft>
            </a:pPr>
            <a:r>
              <a:rPr lang="en-US" sz="1600" dirty="0" smtClean="0">
                <a:latin typeface="Cambria"/>
                <a:cs typeface="Cambria"/>
              </a:rPr>
              <a:t>•  In the area of Family and Personal Support, the group average total was 22.5 supportive behaviors, which was very close to the average goal of 25.0.  Nice job!</a:t>
            </a:r>
          </a:p>
          <a:p>
            <a:r>
              <a:rPr lang="en-US" sz="1600" dirty="0" smtClean="0">
                <a:latin typeface="Cambria"/>
                <a:cs typeface="Cambria"/>
              </a:rPr>
              <a:t>•  The group did a great job of providing Emotional support, while Creative Management had the most room for improvement.</a:t>
            </a:r>
            <a:endParaRPr lang="en-US" sz="1600" dirty="0">
              <a:latin typeface="Cambria"/>
              <a:cs typeface="Cambria"/>
            </a:endParaRPr>
          </a:p>
        </p:txBody>
      </p:sp>
      <p:graphicFrame>
        <p:nvGraphicFramePr>
          <p:cNvPr id="15" name="Chart 14"/>
          <p:cNvGraphicFramePr>
            <a:graphicFrameLocks/>
          </p:cNvGraphicFramePr>
          <p:nvPr/>
        </p:nvGraphicFramePr>
        <p:xfrm>
          <a:off x="389128" y="1276096"/>
          <a:ext cx="4025900" cy="24228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a:graphicFrameLocks/>
          </p:cNvGraphicFramePr>
          <p:nvPr/>
        </p:nvGraphicFramePr>
        <p:xfrm>
          <a:off x="389128" y="3959126"/>
          <a:ext cx="4025900" cy="2415823"/>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p:cNvSpPr txBox="1"/>
          <p:nvPr/>
        </p:nvSpPr>
        <p:spPr>
          <a:xfrm>
            <a:off x="367146" y="1026565"/>
            <a:ext cx="52843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graphs, data, and text for each workgroup.</a:t>
            </a:r>
            <a:endParaRPr lang="en-US" b="1" dirty="0">
              <a:solidFill>
                <a:srgbClr val="FF0000"/>
              </a:solidFill>
            </a:endParaRPr>
          </a:p>
        </p:txBody>
      </p:sp>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7" name="TextBox 16"/>
          <p:cNvSpPr txBox="1"/>
          <p:nvPr/>
        </p:nvSpPr>
        <p:spPr>
          <a:xfrm>
            <a:off x="350010" y="36649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18" name="TextBox 17"/>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extLst>
      <p:ext uri="{BB962C8B-B14F-4D97-AF65-F5344CB8AC3E}">
        <p14:creationId xmlns:p14="http://schemas.microsoft.com/office/powerpoint/2010/main" val="3752612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rcRect/>
          <a:stretch>
            <a:fillRect/>
          </a:stretch>
        </p:blipFill>
        <p:spPr bwMode="auto">
          <a:xfrm>
            <a:off x="366227" y="253254"/>
            <a:ext cx="2409301" cy="841605"/>
          </a:xfrm>
          <a:prstGeom prst="rect">
            <a:avLst/>
          </a:prstGeom>
          <a:noFill/>
          <a:ln w="9525">
            <a:noFill/>
            <a:miter lim="800000"/>
            <a:headEnd/>
            <a:tailEnd/>
          </a:ln>
        </p:spPr>
      </p:pic>
      <p:pic>
        <p:nvPicPr>
          <p:cNvPr id="6" name="Picture 5" descr="rowe_art_element_G3"/>
          <p:cNvPicPr/>
          <p:nvPr/>
        </p:nvPicPr>
        <p:blipFill>
          <a:blip r:embed="rId3"/>
          <a:srcRect/>
          <a:stretch>
            <a:fillRect/>
          </a:stretch>
        </p:blipFill>
        <p:spPr bwMode="auto">
          <a:xfrm>
            <a:off x="2922628" y="279489"/>
            <a:ext cx="5477793" cy="732980"/>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7602736" y="346317"/>
            <a:ext cx="600364" cy="582706"/>
          </a:xfrm>
          <a:prstGeom prst="rect">
            <a:avLst/>
          </a:prstGeom>
        </p:spPr>
      </p:pic>
      <p:sp>
        <p:nvSpPr>
          <p:cNvPr id="10" name="TextBox 9"/>
          <p:cNvSpPr txBox="1"/>
          <p:nvPr/>
        </p:nvSpPr>
        <p:spPr>
          <a:xfrm>
            <a:off x="3105026"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sp>
        <p:nvSpPr>
          <p:cNvPr id="13" name="TextBox 12"/>
          <p:cNvSpPr txBox="1"/>
          <p:nvPr/>
        </p:nvSpPr>
        <p:spPr>
          <a:xfrm>
            <a:off x="4812469" y="1289750"/>
            <a:ext cx="3949700" cy="2462200"/>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pPr>
              <a:spcAft>
                <a:spcPts val="600"/>
              </a:spcAft>
            </a:pPr>
            <a:r>
              <a:rPr lang="en-US" sz="1600" b="1" i="1" u="sng" dirty="0" smtClean="0">
                <a:latin typeface="Cambria"/>
                <a:cs typeface="Cambria"/>
              </a:rPr>
              <a:t>Performance Support Highlights</a:t>
            </a:r>
            <a:r>
              <a:rPr lang="en-US" sz="1600" b="1" i="1" dirty="0" smtClean="0">
                <a:latin typeface="Cambria"/>
                <a:cs typeface="Cambria"/>
              </a:rPr>
              <a:t>:</a:t>
            </a:r>
            <a:endParaRPr lang="en-US" sz="1600" dirty="0" smtClean="0">
              <a:latin typeface="Cambria"/>
              <a:cs typeface="Cambria"/>
            </a:endParaRPr>
          </a:p>
          <a:p>
            <a:pPr>
              <a:spcAft>
                <a:spcPts val="600"/>
              </a:spcAft>
            </a:pPr>
            <a:r>
              <a:rPr lang="en-US" sz="1600" dirty="0" smtClean="0">
                <a:latin typeface="Cambria"/>
                <a:cs typeface="Cambria"/>
              </a:rPr>
              <a:t>•  In the area of Performance Support the group average total was 23.8, which was also very close to the group average goal of 25.1.</a:t>
            </a:r>
          </a:p>
          <a:p>
            <a:r>
              <a:rPr lang="en-US" sz="1600" dirty="0" smtClean="0">
                <a:latin typeface="Cambria"/>
                <a:cs typeface="Cambria"/>
              </a:rPr>
              <a:t>•  The group did a good job of providing Feedback &amp; Coaching during Trial 1, while Providing Resources support had the greatest room for improvement. </a:t>
            </a:r>
          </a:p>
        </p:txBody>
      </p:sp>
      <p:sp>
        <p:nvSpPr>
          <p:cNvPr id="14" name="TextBox 13"/>
          <p:cNvSpPr txBox="1"/>
          <p:nvPr/>
        </p:nvSpPr>
        <p:spPr>
          <a:xfrm>
            <a:off x="4812469" y="4076700"/>
            <a:ext cx="39497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dirty="0" smtClean="0">
                <a:latin typeface="Cambria"/>
                <a:cs typeface="Cambria"/>
              </a:rPr>
              <a:t>In general, the group provided similar levels of Family and Personal Support and Performance Support during Trial 1.  We encourage you to maintain this balance in the amount of support you provide for employees’ personal lives and work performance during Trial 2!  </a:t>
            </a:r>
            <a:endParaRPr lang="en-US" sz="1600" dirty="0">
              <a:latin typeface="Cambria"/>
              <a:cs typeface="Cambria"/>
            </a:endParaRPr>
          </a:p>
        </p:txBody>
      </p:sp>
      <p:sp>
        <p:nvSpPr>
          <p:cNvPr id="15" name="TextBox 14"/>
          <p:cNvSpPr txBox="1"/>
          <p:nvPr/>
        </p:nvSpPr>
        <p:spPr>
          <a:xfrm>
            <a:off x="0" y="6177926"/>
            <a:ext cx="9143999" cy="507831"/>
          </a:xfrm>
          <a:prstGeom prst="rect">
            <a:avLst/>
          </a:prstGeom>
          <a:noFill/>
        </p:spPr>
        <p:txBody>
          <a:bodyPr wrap="square" rtlCol="0">
            <a:spAutoFit/>
          </a:bodyPr>
          <a:lstStyle/>
          <a:p>
            <a:pPr algn="ctr"/>
            <a:r>
              <a:rPr lang="en-US" sz="1400" b="1" dirty="0">
                <a:latin typeface="Cambria"/>
                <a:cs typeface="Cambria"/>
              </a:rPr>
              <a:t>Thanks again for taking the time to participate in</a:t>
            </a:r>
            <a:r>
              <a:rPr lang="en-US" sz="1400" b="1" dirty="0" smtClean="0">
                <a:latin typeface="Cambria"/>
                <a:cs typeface="Cambria"/>
              </a:rPr>
              <a:t> weSupport Tracking!  </a:t>
            </a:r>
            <a:endParaRPr lang="en-US" sz="1400" dirty="0" smtClean="0">
              <a:latin typeface="Cambria"/>
              <a:cs typeface="Cambria"/>
            </a:endParaRPr>
          </a:p>
          <a:p>
            <a:pPr algn="ctr"/>
            <a:r>
              <a:rPr lang="en-US" sz="1300" dirty="0" smtClean="0">
                <a:latin typeface="Cambria"/>
                <a:cs typeface="Cambria"/>
              </a:rPr>
              <a:t>Your START coordinator will be scheduling meetings shortly to provide individual results and start Trial 2. </a:t>
            </a:r>
            <a:endParaRPr lang="en-US" sz="1300" dirty="0">
              <a:latin typeface="Cambria"/>
              <a:cs typeface="Cambria"/>
            </a:endParaRPr>
          </a:p>
        </p:txBody>
      </p:sp>
      <p:graphicFrame>
        <p:nvGraphicFramePr>
          <p:cNvPr id="11" name="Chart 10"/>
          <p:cNvGraphicFramePr>
            <a:graphicFrameLocks/>
          </p:cNvGraphicFramePr>
          <p:nvPr/>
        </p:nvGraphicFramePr>
        <p:xfrm>
          <a:off x="322594" y="1288227"/>
          <a:ext cx="4025900" cy="24228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nvGraphicFramePr>
        <p:xfrm>
          <a:off x="322594" y="3711104"/>
          <a:ext cx="4025900" cy="2422877"/>
        </p:xfrm>
        <a:graphic>
          <a:graphicData uri="http://schemas.openxmlformats.org/drawingml/2006/chart">
            <c:chart xmlns:c="http://schemas.openxmlformats.org/drawingml/2006/chart" xmlns:r="http://schemas.openxmlformats.org/officeDocument/2006/relationships" r:id="rId6"/>
          </a:graphicData>
        </a:graphic>
      </p:graphicFrame>
      <p:sp>
        <p:nvSpPr>
          <p:cNvPr id="17" name="TextBox 16"/>
          <p:cNvSpPr txBox="1"/>
          <p:nvPr/>
        </p:nvSpPr>
        <p:spPr>
          <a:xfrm>
            <a:off x="367146" y="924965"/>
            <a:ext cx="52843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graphs, data, and text for each workgroup.</a:t>
            </a:r>
            <a:endParaRPr lang="en-US" b="1" dirty="0">
              <a:solidFill>
                <a:srgbClr val="FF0000"/>
              </a:solidFill>
            </a:endParaRPr>
          </a:p>
        </p:txBody>
      </p:sp>
      <p:sp>
        <p:nvSpPr>
          <p:cNvPr id="18" name="TextBox 17"/>
          <p:cNvSpPr txBox="1"/>
          <p:nvPr/>
        </p:nvSpPr>
        <p:spPr>
          <a:xfrm>
            <a:off x="7021946" y="9376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9" name="TextBox 18"/>
          <p:cNvSpPr txBox="1"/>
          <p:nvPr/>
        </p:nvSpPr>
        <p:spPr>
          <a:xfrm>
            <a:off x="350010" y="35633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20" name="TextBox 19"/>
          <p:cNvSpPr txBox="1"/>
          <p:nvPr/>
        </p:nvSpPr>
        <p:spPr>
          <a:xfrm>
            <a:off x="190500" y="6007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extLst>
      <p:ext uri="{BB962C8B-B14F-4D97-AF65-F5344CB8AC3E}">
        <p14:creationId xmlns:p14="http://schemas.microsoft.com/office/powerpoint/2010/main" val="3978224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921515" y="279489"/>
            <a:ext cx="5477793" cy="732980"/>
          </a:xfrm>
          <a:prstGeom prst="rect">
            <a:avLst/>
          </a:prstGeom>
          <a:noFill/>
          <a:ln w="9525">
            <a:noFill/>
            <a:miter lim="800000"/>
            <a:headEnd/>
            <a:tailEnd/>
          </a:ln>
        </p:spPr>
      </p:pic>
      <p:sp>
        <p:nvSpPr>
          <p:cNvPr id="5" name="TextBox 4"/>
          <p:cNvSpPr txBox="1"/>
          <p:nvPr/>
        </p:nvSpPr>
        <p:spPr>
          <a:xfrm>
            <a:off x="3103913"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pic>
        <p:nvPicPr>
          <p:cNvPr id="6" name="Picture 5"/>
          <p:cNvPicPr>
            <a:picLocks noChangeAspect="1"/>
          </p:cNvPicPr>
          <p:nvPr/>
        </p:nvPicPr>
        <p:blipFill>
          <a:blip r:embed="rId3"/>
          <a:stretch>
            <a:fillRect/>
          </a:stretch>
        </p:blipFill>
        <p:spPr>
          <a:xfrm>
            <a:off x="7601623" y="346317"/>
            <a:ext cx="600364" cy="582706"/>
          </a:xfrm>
          <a:prstGeom prst="rect">
            <a:avLst/>
          </a:prstGeom>
        </p:spPr>
      </p:pic>
      <p:sp>
        <p:nvSpPr>
          <p:cNvPr id="11" name="TextBox 10"/>
          <p:cNvSpPr txBox="1"/>
          <p:nvPr/>
        </p:nvSpPr>
        <p:spPr>
          <a:xfrm>
            <a:off x="4848415" y="1473201"/>
            <a:ext cx="3949700" cy="1569648"/>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effort!</a:t>
            </a:r>
            <a:endParaRPr lang="en-US" sz="1600" dirty="0" smtClean="0">
              <a:latin typeface="Cambria"/>
              <a:cs typeface="Cambria"/>
            </a:endParaRPr>
          </a:p>
          <a:p>
            <a:r>
              <a:rPr lang="en-US" sz="1600" dirty="0" smtClean="0">
                <a:latin typeface="Cambria"/>
                <a:cs typeface="Cambria"/>
              </a:rPr>
              <a:t>As a group, you recorded a total of </a:t>
            </a:r>
            <a:r>
              <a:rPr lang="en-US" sz="1600" u="sng" dirty="0" smtClean="0">
                <a:latin typeface="Cambria"/>
                <a:cs typeface="Cambria"/>
              </a:rPr>
              <a:t>[X]</a:t>
            </a:r>
            <a:r>
              <a:rPr lang="en-US" sz="1600" dirty="0" smtClean="0">
                <a:latin typeface="Cambria"/>
                <a:cs typeface="Cambria"/>
              </a:rPr>
              <a:t> supportive behaviors on your iPods over the two-week period!  This excellent effort shows that you really care about the people you manage.</a:t>
            </a:r>
            <a:endParaRPr lang="en-US" sz="1600" dirty="0">
              <a:latin typeface="Cambria"/>
              <a:cs typeface="Cambria"/>
            </a:endParaRPr>
          </a:p>
        </p:txBody>
      </p:sp>
      <p:sp>
        <p:nvSpPr>
          <p:cNvPr id="12" name="TextBox 11"/>
          <p:cNvSpPr txBox="1"/>
          <p:nvPr/>
        </p:nvSpPr>
        <p:spPr>
          <a:xfrm>
            <a:off x="4848415" y="3824323"/>
            <a:ext cx="3949700" cy="2462200"/>
          </a:xfrm>
          <a:prstGeom prst="rect">
            <a:avLst/>
          </a:prstGeom>
          <a:solidFill>
            <a:srgbClr val="E6B9B8">
              <a:alpha val="40000"/>
            </a:srgbClr>
          </a:solidFill>
          <a:ln>
            <a:solidFill>
              <a:schemeClr val="tx1"/>
            </a:solidFill>
          </a:ln>
        </p:spPr>
        <p:txBody>
          <a:bodyPr wrap="square" lIns="91429" tIns="45714" rIns="91429" bIns="45714" rtlCol="0">
            <a:spAutoFit/>
          </a:bodyPr>
          <a:lstStyle/>
          <a:p>
            <a:pPr>
              <a:spcAft>
                <a:spcPts val="600"/>
              </a:spcAft>
            </a:pPr>
            <a:r>
              <a:rPr lang="en-US" sz="1600" b="1" i="1" u="sng" dirty="0">
                <a:latin typeface="Cambria"/>
                <a:cs typeface="Cambria"/>
              </a:rPr>
              <a:t>Family and Personal </a:t>
            </a:r>
            <a:r>
              <a:rPr lang="en-US" sz="1600" b="1" i="1" u="sng" dirty="0" smtClean="0">
                <a:latin typeface="Cambria"/>
                <a:cs typeface="Cambria"/>
              </a:rPr>
              <a:t>Support Highlights</a:t>
            </a:r>
            <a:r>
              <a:rPr lang="en-US" sz="1600" b="1" u="sng" dirty="0" smtClean="0">
                <a:latin typeface="Cambria"/>
                <a:cs typeface="Cambria"/>
              </a:rPr>
              <a:t>:</a:t>
            </a:r>
          </a:p>
          <a:p>
            <a:pPr>
              <a:spcAft>
                <a:spcPts val="600"/>
              </a:spcAft>
            </a:pPr>
            <a:r>
              <a:rPr lang="en-US" sz="1600" dirty="0" smtClean="0">
                <a:latin typeface="Cambria"/>
                <a:cs typeface="Cambria"/>
              </a:rPr>
              <a:t>•  In the area of Family and Personal Support, the group average total was [X] supportive behaviors, which was [very close to/above] the average goal of [X].  Nice job!</a:t>
            </a:r>
          </a:p>
          <a:p>
            <a:r>
              <a:rPr lang="en-US" sz="1600" dirty="0" smtClean="0">
                <a:latin typeface="Cambria"/>
                <a:cs typeface="Cambria"/>
              </a:rPr>
              <a:t>•  The group did a great job of providing [X] support, while [X] had the most room for improvement.</a:t>
            </a:r>
            <a:endParaRPr lang="en-US" sz="1600" dirty="0">
              <a:latin typeface="Cambria"/>
              <a:cs typeface="Cambria"/>
            </a:endParaRPr>
          </a:p>
        </p:txBody>
      </p:sp>
      <p:pic>
        <p:nvPicPr>
          <p:cNvPr id="13" name="Picture 12"/>
          <p:cNvPicPr>
            <a:picLocks noChangeAspect="1"/>
          </p:cNvPicPr>
          <p:nvPr/>
        </p:nvPicPr>
        <p:blipFill>
          <a:blip r:embed="rId4"/>
          <a:srcRect/>
          <a:stretch>
            <a:fillRect/>
          </a:stretch>
        </p:blipFill>
        <p:spPr bwMode="auto">
          <a:xfrm>
            <a:off x="366227" y="253254"/>
            <a:ext cx="2409301" cy="84160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owe_art_element_G3"/>
          <p:cNvPicPr/>
          <p:nvPr/>
        </p:nvPicPr>
        <p:blipFill>
          <a:blip r:embed="rId2"/>
          <a:srcRect/>
          <a:stretch>
            <a:fillRect/>
          </a:stretch>
        </p:blipFill>
        <p:spPr bwMode="auto">
          <a:xfrm>
            <a:off x="2922628" y="279489"/>
            <a:ext cx="5477793" cy="732980"/>
          </a:xfrm>
          <a:prstGeom prst="rect">
            <a:avLst/>
          </a:prstGeom>
          <a:noFill/>
          <a:ln w="9525">
            <a:noFill/>
            <a:miter lim="800000"/>
            <a:headEnd/>
            <a:tailEnd/>
          </a:ln>
        </p:spPr>
      </p:pic>
      <p:pic>
        <p:nvPicPr>
          <p:cNvPr id="8" name="Picture 7"/>
          <p:cNvPicPr>
            <a:picLocks noChangeAspect="1"/>
          </p:cNvPicPr>
          <p:nvPr/>
        </p:nvPicPr>
        <p:blipFill>
          <a:blip r:embed="rId3"/>
          <a:stretch>
            <a:fillRect/>
          </a:stretch>
        </p:blipFill>
        <p:spPr>
          <a:xfrm>
            <a:off x="7602736" y="346317"/>
            <a:ext cx="600364" cy="582706"/>
          </a:xfrm>
          <a:prstGeom prst="rect">
            <a:avLst/>
          </a:prstGeom>
        </p:spPr>
      </p:pic>
      <p:sp>
        <p:nvSpPr>
          <p:cNvPr id="10" name="TextBox 9"/>
          <p:cNvSpPr txBox="1"/>
          <p:nvPr/>
        </p:nvSpPr>
        <p:spPr>
          <a:xfrm>
            <a:off x="3105026"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sp>
        <p:nvSpPr>
          <p:cNvPr id="13" name="TextBox 12"/>
          <p:cNvSpPr txBox="1"/>
          <p:nvPr/>
        </p:nvSpPr>
        <p:spPr>
          <a:xfrm>
            <a:off x="4812469" y="1289750"/>
            <a:ext cx="3949700" cy="221597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pPr>
              <a:spcAft>
                <a:spcPts val="600"/>
              </a:spcAft>
            </a:pPr>
            <a:r>
              <a:rPr lang="en-US" sz="1600" b="1" i="1" u="sng" dirty="0" smtClean="0">
                <a:latin typeface="Cambria"/>
                <a:cs typeface="Cambria"/>
              </a:rPr>
              <a:t>Performance Support Highlights</a:t>
            </a:r>
            <a:r>
              <a:rPr lang="en-US" sz="1600" b="1" i="1" dirty="0" smtClean="0">
                <a:latin typeface="Cambria"/>
                <a:cs typeface="Cambria"/>
              </a:rPr>
              <a:t>:</a:t>
            </a:r>
            <a:endParaRPr lang="en-US" sz="1600" dirty="0" smtClean="0">
              <a:latin typeface="Cambria"/>
              <a:cs typeface="Cambria"/>
            </a:endParaRPr>
          </a:p>
          <a:p>
            <a:pPr>
              <a:spcAft>
                <a:spcPts val="600"/>
              </a:spcAft>
            </a:pPr>
            <a:r>
              <a:rPr lang="en-US" sz="1600" dirty="0" smtClean="0">
                <a:latin typeface="Cambria"/>
                <a:cs typeface="Cambria"/>
              </a:rPr>
              <a:t>•  In the area of Performance Support the group average total was [X], which was also [very close to/above] the group average goal of [X].</a:t>
            </a:r>
          </a:p>
          <a:p>
            <a:r>
              <a:rPr lang="en-US" sz="1600" dirty="0" smtClean="0">
                <a:latin typeface="Cambria"/>
                <a:cs typeface="Cambria"/>
              </a:rPr>
              <a:t>•  The group did a good job of providing [X] during Trial 1, while [X] support had the greatest room for improvement. </a:t>
            </a:r>
          </a:p>
        </p:txBody>
      </p:sp>
      <p:sp>
        <p:nvSpPr>
          <p:cNvPr id="14" name="TextBox 13"/>
          <p:cNvSpPr txBox="1"/>
          <p:nvPr/>
        </p:nvSpPr>
        <p:spPr>
          <a:xfrm>
            <a:off x="4812469" y="4076700"/>
            <a:ext cx="39497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dirty="0" smtClean="0">
                <a:latin typeface="Cambria"/>
                <a:cs typeface="Cambria"/>
              </a:rPr>
              <a:t>In general, the group provided similar levels of Family and Personal Support and Performance Support during Trial 1.  We encourage you to maintain this balance in the amount of support you provide for employees’ personal lives and work performance during Trial 2!  </a:t>
            </a:r>
            <a:endParaRPr lang="en-US" sz="1600" dirty="0">
              <a:latin typeface="Cambria"/>
              <a:cs typeface="Cambria"/>
            </a:endParaRPr>
          </a:p>
        </p:txBody>
      </p:sp>
      <p:sp>
        <p:nvSpPr>
          <p:cNvPr id="15" name="TextBox 14"/>
          <p:cNvSpPr txBox="1"/>
          <p:nvPr/>
        </p:nvSpPr>
        <p:spPr>
          <a:xfrm>
            <a:off x="0" y="6177926"/>
            <a:ext cx="9143999" cy="507831"/>
          </a:xfrm>
          <a:prstGeom prst="rect">
            <a:avLst/>
          </a:prstGeom>
          <a:noFill/>
        </p:spPr>
        <p:txBody>
          <a:bodyPr wrap="square" rtlCol="0">
            <a:spAutoFit/>
          </a:bodyPr>
          <a:lstStyle/>
          <a:p>
            <a:pPr algn="ctr"/>
            <a:r>
              <a:rPr lang="en-US" sz="1400" b="1" dirty="0">
                <a:latin typeface="Cambria"/>
                <a:cs typeface="Cambria"/>
              </a:rPr>
              <a:t>Thanks again for taking the time to participate in</a:t>
            </a:r>
            <a:r>
              <a:rPr lang="en-US" sz="1400" b="1" dirty="0" smtClean="0">
                <a:latin typeface="Cambria"/>
                <a:cs typeface="Cambria"/>
              </a:rPr>
              <a:t> weSupport Tracking!  </a:t>
            </a:r>
            <a:endParaRPr lang="en-US" sz="1400" dirty="0" smtClean="0">
              <a:latin typeface="Cambria"/>
              <a:cs typeface="Cambria"/>
            </a:endParaRPr>
          </a:p>
          <a:p>
            <a:pPr algn="ctr"/>
            <a:r>
              <a:rPr lang="en-US" sz="1300" dirty="0" smtClean="0">
                <a:latin typeface="Cambria"/>
                <a:cs typeface="Cambria"/>
              </a:rPr>
              <a:t>Your START coordinator will be scheduling meetings shortly to provide individual results and start Trial 2. </a:t>
            </a:r>
            <a:endParaRPr lang="en-US" sz="1300" dirty="0">
              <a:latin typeface="Cambria"/>
              <a:cs typeface="Cambria"/>
            </a:endParaRPr>
          </a:p>
        </p:txBody>
      </p:sp>
      <p:pic>
        <p:nvPicPr>
          <p:cNvPr id="17" name="Picture 16"/>
          <p:cNvPicPr>
            <a:picLocks noChangeAspect="1"/>
          </p:cNvPicPr>
          <p:nvPr/>
        </p:nvPicPr>
        <p:blipFill>
          <a:blip r:embed="rId4"/>
          <a:srcRect/>
          <a:stretch>
            <a:fillRect/>
          </a:stretch>
        </p:blipFill>
        <p:spPr bwMode="auto">
          <a:xfrm>
            <a:off x="366227" y="253254"/>
            <a:ext cx="2409301" cy="84160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399</TotalTime>
  <Words>645</Words>
  <Application>Microsoft Office PowerPoint</Application>
  <PresentationFormat>Letter Paper (8.5x11 in)</PresentationFormat>
  <Paragraphs>41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36</cp:revision>
  <dcterms:created xsi:type="dcterms:W3CDTF">2011-06-08T21:58:43Z</dcterms:created>
  <dcterms:modified xsi:type="dcterms:W3CDTF">2013-07-09T22:33:38Z</dcterms:modified>
</cp:coreProperties>
</file>